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C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34559" autoAdjust="0"/>
    <p:restoredTop sz="86482" autoAdjust="0"/>
  </p:normalViewPr>
  <p:slideViewPr>
    <p:cSldViewPr>
      <p:cViewPr varScale="1">
        <p:scale>
          <a:sx n="86" d="100"/>
          <a:sy n="86" d="100"/>
        </p:scale>
        <p:origin x="-154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51C3-F83E-483C-A937-206308EFEC39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FD2C-D41B-403A-BF9D-E88091DBE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32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51C3-F83E-483C-A937-206308EFEC39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FD2C-D41B-403A-BF9D-E88091DBE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77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51C3-F83E-483C-A937-206308EFEC39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FD2C-D41B-403A-BF9D-E88091DBE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741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51C3-F83E-483C-A937-206308EFEC39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FD2C-D41B-403A-BF9D-E88091DBE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551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51C3-F83E-483C-A937-206308EFEC39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FD2C-D41B-403A-BF9D-E88091DBE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2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51C3-F83E-483C-A937-206308EFEC39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FD2C-D41B-403A-BF9D-E88091DBE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841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51C3-F83E-483C-A937-206308EFEC39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FD2C-D41B-403A-BF9D-E88091DBE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798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51C3-F83E-483C-A937-206308EFEC39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FD2C-D41B-403A-BF9D-E88091DBE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693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51C3-F83E-483C-A937-206308EFEC39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FD2C-D41B-403A-BF9D-E88091DBE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17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51C3-F83E-483C-A937-206308EFEC39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FD2C-D41B-403A-BF9D-E88091DBE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635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51C3-F83E-483C-A937-206308EFEC39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FD2C-D41B-403A-BF9D-E88091DBE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814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851C3-F83E-483C-A937-206308EFEC39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FD2C-D41B-403A-BF9D-E88091DBE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997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3000" y="83820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UBND XÃ ĐÔNG SƠN</a:t>
            </a:r>
          </a:p>
          <a:p>
            <a:pPr algn="ctr"/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 MẦM NON BÌNH CHÂU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95400" y="2505671"/>
            <a:ext cx="6629400" cy="3773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cap="all" dirty="0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charset="0"/>
                <a:cs typeface="Times New Roman" charset="0"/>
              </a:rPr>
              <a:t>LĨNH VỰC PHÁT TRIỂN NHẬN THỨC</a:t>
            </a:r>
            <a:r>
              <a:rPr lang="en-US" altLang="en-US" sz="28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charset="0"/>
                <a:cs typeface="Times New Roman" charset="0"/>
              </a:rPr>
              <a:t> </a:t>
            </a:r>
            <a:endParaRPr lang="en-US" sz="3200" b="1" dirty="0" smtClean="0">
              <a:solidFill>
                <a:srgbClr val="0070C0"/>
              </a:solidFill>
              <a:effectLst/>
              <a:latin typeface="Times New Roman"/>
              <a:ea typeface="Times New Roman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Hoạt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động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: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Làm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quen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với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toán</a:t>
            </a:r>
            <a:endParaRPr lang="en-US" sz="2400" dirty="0" smtClean="0">
              <a:solidFill>
                <a:schemeClr val="accent4">
                  <a:lumMod val="50000"/>
                </a:schemeClr>
              </a:solidFill>
              <a:effectLst/>
              <a:latin typeface="Times New Roman"/>
              <a:ea typeface="Times New Roman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   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Đề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tài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: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So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sánh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,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thêm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bớt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trong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phạm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 vi 7.</a:t>
            </a: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   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Chủ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đề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: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Nghề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nghiệp</a:t>
            </a:r>
            <a:endParaRPr lang="en-US" sz="2400" dirty="0" smtClean="0">
              <a:solidFill>
                <a:schemeClr val="accent4">
                  <a:lumMod val="50000"/>
                </a:schemeClr>
              </a:solidFill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    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Đối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tượng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: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trẻ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 5 - 6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tuổi</a:t>
            </a:r>
            <a:endParaRPr lang="en-US" sz="2400" dirty="0" smtClean="0">
              <a:solidFill>
                <a:schemeClr val="accent4">
                  <a:lumMod val="50000"/>
                </a:schemeClr>
              </a:solidFill>
              <a:effectLst/>
              <a:latin typeface="Times New Roman"/>
              <a:ea typeface="Times New Roman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   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Thời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gian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: 30 - 35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phút</a:t>
            </a:r>
            <a:endParaRPr lang="en-US" sz="2400" dirty="0" smtClean="0">
              <a:solidFill>
                <a:schemeClr val="accent4">
                  <a:lumMod val="50000"/>
                </a:schemeClr>
              </a:solidFill>
              <a:effectLst/>
              <a:latin typeface="Times New Roman"/>
              <a:ea typeface="Times New Roman"/>
            </a:endParaRPr>
          </a:p>
          <a:p>
            <a:pPr algn="ctr"/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</a:rPr>
              <a:t>Giáo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</a:rPr>
              <a:t>viên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</a:rPr>
              <a:t>: 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</a:rPr>
              <a:t>Đoàn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</a:rPr>
              <a:t>Thị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</a:rPr>
              <a:t>Mỹ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</a:rPr>
              <a:t>Hạnh</a:t>
            </a:r>
            <a:endParaRPr lang="en-US" sz="2400" dirty="0" smtClean="0">
              <a:solidFill>
                <a:schemeClr val="accent4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algn="ctr"/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                       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Nguyễn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Thị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Tường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 Vi</a:t>
            </a:r>
            <a:endParaRPr lang="en-US" sz="2400" dirty="0" smtClean="0">
              <a:solidFill>
                <a:schemeClr val="accent4">
                  <a:lumMod val="50000"/>
                </a:schemeClr>
              </a:solidFill>
              <a:effectLst/>
              <a:latin typeface="Times New Roman"/>
              <a:ea typeface="Times New Roman"/>
            </a:endParaRPr>
          </a:p>
          <a:p>
            <a:pPr algn="ctr"/>
            <a:endParaRPr lang="en-US" sz="2400" b="1" i="1" cap="all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Nhac-Cha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245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389" y="76200"/>
            <a:ext cx="9144000" cy="6858000"/>
          </a:xfrm>
        </p:spPr>
      </p:pic>
      <p:sp>
        <p:nvSpPr>
          <p:cNvPr id="11" name="Rectangle 10"/>
          <p:cNvSpPr/>
          <p:nvPr/>
        </p:nvSpPr>
        <p:spPr>
          <a:xfrm>
            <a:off x="2667000" y="1600200"/>
            <a:ext cx="5791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6000" dirty="0" err="1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Phần</a:t>
            </a:r>
            <a:r>
              <a:rPr lang="en-US" sz="60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 1:</a:t>
            </a: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6000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Khu</a:t>
            </a:r>
            <a:r>
              <a:rPr lang="en-US" sz="60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vườn</a:t>
            </a:r>
            <a:r>
              <a:rPr lang="en-US" sz="60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kỳ</a:t>
            </a:r>
            <a:r>
              <a:rPr lang="en-US" sz="60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diệu</a:t>
            </a:r>
            <a:endParaRPr lang="en-US" sz="6000" dirty="0" smtClean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16" name="2-Lớn-lên-bé-làm-nghề-gì-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10399" y="5257800"/>
            <a:ext cx="162877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298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2286000" y="2286000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6600" dirty="0" err="1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Phần</a:t>
            </a:r>
            <a:r>
              <a:rPr lang="en-US" sz="66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 2:</a:t>
            </a: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66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Con </a:t>
            </a:r>
            <a:r>
              <a:rPr lang="en-US" sz="6600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số</a:t>
            </a:r>
            <a:r>
              <a:rPr lang="en-US" sz="66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bí</a:t>
            </a:r>
            <a:r>
              <a:rPr lang="en-US" sz="66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ẩn</a:t>
            </a:r>
            <a:endParaRPr lang="en-US" sz="6600" dirty="0" smtClean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endParaRPr lang="en-US" sz="2800" dirty="0" smtClean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6" name="2-Lớn-lên-bé-làm-nghề-gì-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843.1519"/>
                    <p14:bmk name="Bookmark 3" time="2891.9796"/>
                    <p14:bmk name="Bookmark 4" time="21245.2525"/>
                    <p14:bmk name="Bookmark 5" time="21246.2525"/>
                    <p14:bmk name="Bookmark 2" time="23953.2336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0" y="5589297"/>
            <a:ext cx="2009775" cy="38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37584"/>
      </p:ext>
    </p:extLst>
  </p:cSld>
  <p:clrMapOvr>
    <a:masterClrMapping/>
  </p:clrMapOvr>
  <p:transition spd="slow">
    <p:cover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5)">
                                          <p:cBhvr>
                                            <p:cTn id="11" dur="118909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2" fill="hold" display="0">
                      <p:stCondLst>
                        <p:cond delay="indefinite"/>
                      </p:stCondLst>
                    </p:cTn>
                    <p:tgtEl>
                      <p:spTgt spid="6"/>
                    </p:tgtEl>
                  </p:cMediaNode>
                </p:video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21.246)">
                                          <p:cBhvr>
                                            <p:cTn id="11" dur="118909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2" fill="hold" display="0">
                      <p:stCondLst>
                        <p:cond delay="indefinite"/>
                      </p:stCondLst>
                    </p:cTn>
                    <p:tgtEl>
                      <p:spTgt spid="6"/>
                    </p:tgtEl>
                  </p:cMediaNode>
                </p:video>
              </p:childTnLst>
            </p:cTn>
          </p:par>
        </p:tnLst>
        <p:bldLst>
          <p:bldP spid="5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100" y="0"/>
            <a:ext cx="10588332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Users\TAN PHAT\Downloads\eLi6BATEn-pink-flow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49" y="1404598"/>
            <a:ext cx="1003317" cy="188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TAN PHAT\Downloads\eLi6BATEn-pink-flow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835" y="1427018"/>
            <a:ext cx="1025233" cy="180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TAN PHAT\Downloads\eLi6BATEn-pink-flow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764" y="1440048"/>
            <a:ext cx="1025233" cy="184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TAN PHAT\Downloads\eLi6BATEn-pink-flow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9" y="1472035"/>
            <a:ext cx="1086823" cy="180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TAN PHAT\Downloads\eLi6BATEn-pink-flow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176" y="1481512"/>
            <a:ext cx="1025233" cy="178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TAN PHAT\Downloads\eLi6BATEn-pink-flow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856" y="1472035"/>
            <a:ext cx="1025232" cy="178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TAN PHAT\Downloads\eLi6BATEn-pink-flow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175" y="1470209"/>
            <a:ext cx="1036216" cy="178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1" y="3898064"/>
            <a:ext cx="1199512" cy="873819"/>
          </a:xfrm>
          <a:prstGeom prst="rect">
            <a:avLst/>
          </a:prstGeom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452" y="3859980"/>
            <a:ext cx="1251791" cy="911903"/>
          </a:xfrm>
          <a:prstGeom prst="rect">
            <a:avLst/>
          </a:prstGeom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275" y="3891526"/>
            <a:ext cx="1208487" cy="880357"/>
          </a:xfrm>
          <a:prstGeom prst="rect">
            <a:avLst/>
          </a:prstGeom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674" y="3941674"/>
            <a:ext cx="1139648" cy="830209"/>
          </a:xfrm>
          <a:prstGeom prst="rect">
            <a:avLst/>
          </a:prstGeom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388" y="3935286"/>
            <a:ext cx="1148416" cy="836597"/>
          </a:xfrm>
          <a:prstGeom prst="rect">
            <a:avLst/>
          </a:prstGeom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781" y="3929983"/>
            <a:ext cx="1155697" cy="841900"/>
          </a:xfrm>
          <a:prstGeom prst="rect">
            <a:avLst/>
          </a:prstGeom>
          <a:ln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471" y="3941674"/>
            <a:ext cx="1150920" cy="83842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7096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6" fill="hold">
                      <p:stCondLst>
                        <p:cond delay="indefinite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0" fill="hold">
                      <p:stCondLst>
                        <p:cond delay="indefinite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7" fill="hold">
                      <p:stCondLst>
                        <p:cond delay="indefinite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4" fill="hold">
                      <p:stCondLst>
                        <p:cond delay="indefinite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8" fill="hold">
                      <p:stCondLst>
                        <p:cond delay="indefinite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2" fill="hold">
                      <p:stCondLst>
                        <p:cond delay="indefinite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6" fill="hold">
                      <p:stCondLst>
                        <p:cond delay="indefinite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0" fill="hold">
                      <p:stCondLst>
                        <p:cond delay="indefinite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4" fill="hold">
                      <p:stCondLst>
                        <p:cond delay="indefinite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1" fill="hold">
                      <p:stCondLst>
                        <p:cond delay="indefinite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8" fill="hold">
                      <p:stCondLst>
                        <p:cond delay="indefinite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11" name="Rectangle 10"/>
          <p:cNvSpPr/>
          <p:nvPr/>
        </p:nvSpPr>
        <p:spPr>
          <a:xfrm>
            <a:off x="1600200" y="2164039"/>
            <a:ext cx="6019800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sz="6600" dirty="0" err="1">
                <a:solidFill>
                  <a:srgbClr val="FF0000"/>
                </a:solidFill>
                <a:latin typeface="Times New Roman"/>
                <a:ea typeface="Times New Roman"/>
              </a:rPr>
              <a:t>Phần</a:t>
            </a:r>
            <a:r>
              <a:rPr lang="en-US" sz="66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6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3:</a:t>
            </a:r>
            <a:endParaRPr lang="en-US" sz="66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lvl="0" algn="ctr">
              <a:lnSpc>
                <a:spcPct val="120000"/>
              </a:lnSpc>
            </a:pPr>
            <a:r>
              <a:rPr lang="en-US" sz="6600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Tài</a:t>
            </a:r>
            <a:r>
              <a:rPr lang="en-US" sz="66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năng</a:t>
            </a:r>
            <a:r>
              <a:rPr lang="en-US" sz="66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của</a:t>
            </a:r>
            <a:r>
              <a:rPr lang="en-US" sz="66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bé</a:t>
            </a:r>
            <a:endParaRPr lang="en-US" sz="6600" dirty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pic>
        <p:nvPicPr>
          <p:cNvPr id="4" name="Nhac-Cha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05300" y="487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7726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Rectangle 4"/>
          <p:cNvSpPr/>
          <p:nvPr/>
        </p:nvSpPr>
        <p:spPr>
          <a:xfrm>
            <a:off x="2286000" y="2667000"/>
            <a:ext cx="4724400" cy="2197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sz="4800" i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Trò</a:t>
            </a:r>
            <a:r>
              <a:rPr lang="en-US" sz="4800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4800" i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chơi</a:t>
            </a:r>
            <a:r>
              <a:rPr lang="en-US" sz="4800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1:</a:t>
            </a:r>
            <a:endParaRPr lang="en-US" sz="4800" i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lvl="0" algn="ctr">
              <a:lnSpc>
                <a:spcPct val="120000"/>
              </a:lnSpc>
            </a:pPr>
            <a:r>
              <a:rPr lang="en-US" sz="66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Tai </a:t>
            </a:r>
            <a:r>
              <a:rPr lang="en-US" sz="6600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ai</a:t>
            </a:r>
            <a:r>
              <a:rPr lang="en-US" sz="66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thính</a:t>
            </a:r>
            <a:endParaRPr lang="en-US" sz="6600" dirty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59496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" name="Rectangle 9"/>
          <p:cNvSpPr/>
          <p:nvPr/>
        </p:nvSpPr>
        <p:spPr>
          <a:xfrm>
            <a:off x="762000" y="1357745"/>
            <a:ext cx="7467600" cy="2197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sz="48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Trò</a:t>
            </a:r>
            <a:r>
              <a:rPr lang="en-US" sz="4800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chơi</a:t>
            </a:r>
            <a:r>
              <a:rPr lang="en-US" sz="4800" i="1" dirty="0">
                <a:solidFill>
                  <a:srgbClr val="FF0000"/>
                </a:solidFill>
                <a:latin typeface="Times New Roman"/>
                <a:ea typeface="Times New Roman"/>
              </a:rPr>
              <a:t> 2:</a:t>
            </a:r>
          </a:p>
          <a:p>
            <a:pPr lvl="0" algn="ctr">
              <a:lnSpc>
                <a:spcPct val="120000"/>
              </a:lnSpc>
            </a:pPr>
            <a:r>
              <a:rPr lang="en-US" sz="6600" dirty="0">
                <a:solidFill>
                  <a:srgbClr val="FF0000"/>
                </a:solidFill>
                <a:latin typeface="Times New Roman"/>
                <a:ea typeface="Times New Roman"/>
              </a:rPr>
              <a:t>Ai </a:t>
            </a:r>
            <a:r>
              <a:rPr lang="en-US" sz="6600" dirty="0" err="1">
                <a:solidFill>
                  <a:srgbClr val="FF0000"/>
                </a:solidFill>
                <a:latin typeface="Times New Roman"/>
                <a:ea typeface="Times New Roman"/>
              </a:rPr>
              <a:t>thông</a:t>
            </a:r>
            <a:r>
              <a:rPr lang="en-US" sz="6600" dirty="0">
                <a:solidFill>
                  <a:srgbClr val="FF0000"/>
                </a:solidFill>
                <a:latin typeface="Times New Roman"/>
                <a:ea typeface="Times New Roman"/>
              </a:rPr>
              <a:t> minh </a:t>
            </a:r>
            <a:r>
              <a:rPr lang="en-US" sz="6600" dirty="0" err="1">
                <a:solidFill>
                  <a:srgbClr val="FF0000"/>
                </a:solidFill>
                <a:latin typeface="Times New Roman"/>
                <a:ea typeface="Times New Roman"/>
              </a:rPr>
              <a:t>hơn</a:t>
            </a:r>
            <a:endParaRPr lang="en-US" sz="6600" dirty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pic>
        <p:nvPicPr>
          <p:cNvPr id="11" name="Nhạc không lời - Nhà của tô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17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3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Rectangle 4"/>
          <p:cNvSpPr/>
          <p:nvPr/>
        </p:nvSpPr>
        <p:spPr>
          <a:xfrm>
            <a:off x="1219200" y="1905000"/>
            <a:ext cx="6629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sz="48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Trò</a:t>
            </a:r>
            <a:r>
              <a:rPr lang="en-US" sz="4800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chơi</a:t>
            </a:r>
            <a:r>
              <a:rPr lang="en-US" sz="4800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4800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3:</a:t>
            </a:r>
          </a:p>
          <a:p>
            <a:pPr lvl="0" algn="ctr">
              <a:lnSpc>
                <a:spcPct val="120000"/>
              </a:lnSpc>
            </a:pPr>
            <a:r>
              <a:rPr lang="en-US" sz="7200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Về</a:t>
            </a:r>
            <a:r>
              <a:rPr lang="en-US" sz="72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đúng</a:t>
            </a:r>
            <a:r>
              <a:rPr lang="en-US" sz="72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nhà</a:t>
            </a:r>
            <a:endParaRPr lang="en-US" sz="7200" dirty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44528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2" y="30623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533400" y="609600"/>
            <a:ext cx="4572000" cy="130593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sz="7200" i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Kết</a:t>
            </a:r>
            <a:r>
              <a:rPr lang="en-US" sz="7200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7200" i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thúc</a:t>
            </a:r>
            <a:r>
              <a:rPr lang="en-US" sz="7200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:</a:t>
            </a:r>
          </a:p>
        </p:txBody>
      </p:sp>
      <p:sp>
        <p:nvSpPr>
          <p:cNvPr id="6" name="Rectangle 5"/>
          <p:cNvSpPr/>
          <p:nvPr/>
        </p:nvSpPr>
        <p:spPr>
          <a:xfrm>
            <a:off x="448118" y="2718036"/>
            <a:ext cx="8247771" cy="13111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sz="6600" i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Xin</a:t>
            </a:r>
            <a:r>
              <a:rPr lang="en-US" sz="6600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600" i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chào</a:t>
            </a:r>
            <a:r>
              <a:rPr lang="en-US" sz="6600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600" i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và</a:t>
            </a:r>
            <a:r>
              <a:rPr lang="en-US" sz="6600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600" i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hẹn</a:t>
            </a:r>
            <a:r>
              <a:rPr lang="en-US" sz="6600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600" i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gặp</a:t>
            </a:r>
            <a:r>
              <a:rPr lang="en-US" sz="6600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600" i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lại</a:t>
            </a:r>
            <a:endParaRPr lang="en-US" sz="6600" i="1" dirty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336480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123</Words>
  <Application>Microsoft Office PowerPoint</Application>
  <PresentationFormat>On-screen Show (4:3)</PresentationFormat>
  <Paragraphs>24</Paragraphs>
  <Slides>9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Admin</cp:lastModifiedBy>
  <cp:revision>50</cp:revision>
  <dcterms:created xsi:type="dcterms:W3CDTF">2022-11-16T14:22:21Z</dcterms:created>
  <dcterms:modified xsi:type="dcterms:W3CDTF">2026-05-08T01:26:22Z</dcterms:modified>
</cp:coreProperties>
</file>